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
  </p:notesMasterIdLst>
  <p:sldIdLst>
    <p:sldId id="256" r:id="rId3"/>
    <p:sldId id="286" r:id="rId4"/>
    <p:sldId id="272" r:id="rId5"/>
    <p:sldId id="269" r:id="rId6"/>
    <p:sldId id="293" r:id="rId7"/>
    <p:sldId id="379" r:id="rId8"/>
    <p:sldId id="380" r:id="rId9"/>
    <p:sldId id="38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9" autoAdjust="0"/>
    <p:restoredTop sz="94660"/>
  </p:normalViewPr>
  <p:slideViewPr>
    <p:cSldViewPr snapToGrid="0">
      <p:cViewPr varScale="1">
        <p:scale>
          <a:sx n="76" d="100"/>
          <a:sy n="76" d="100"/>
        </p:scale>
        <p:origin x="126" y="2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AF498-32D5-481B-8C45-7D4262319596}"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7B13EA-27D9-42B8-B626-B567C10AAA79}" type="slidenum">
              <a:rPr lang="en-US" smtClean="0"/>
              <a:t>‹#›</a:t>
            </a:fld>
            <a:endParaRPr lang="en-US"/>
          </a:p>
        </p:txBody>
      </p:sp>
    </p:spTree>
    <p:extLst>
      <p:ext uri="{BB962C8B-B14F-4D97-AF65-F5344CB8AC3E}">
        <p14:creationId xmlns:p14="http://schemas.microsoft.com/office/powerpoint/2010/main" val="414573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6389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2597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markers</a:t>
            </a:r>
            <a:r>
              <a:rPr lang="en-US" baseline="0" dirty="0"/>
              <a:t> indicate where your answer may lie, note that the scale appears without these markers during scanning, so please pay close attention</a:t>
            </a:r>
            <a:r>
              <a:rPr lang="mr-IN" baseline="0" dirty="0"/>
              <a:t>……</a:t>
            </a:r>
            <a:r>
              <a:rPr lang="en-US" baseline="0" dirty="0"/>
              <a:t>.the right end of the scale, ”most” represents the strongest imaginable amount of intensity, whereas ”very strongly” is where the intensity would become unbearable for you. Another way to look at this question is: how much money would you have to receive in order to experience this again in the future? At not at all, it would take no money at all, whereas at “most” there is no amount of money that could get you to experience this again.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6717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176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some</a:t>
            </a:r>
            <a:r>
              <a:rPr lang="en-US" sz="1200" kern="1200" baseline="0" dirty="0">
                <a:solidFill>
                  <a:schemeClr val="tx1"/>
                </a:solidFill>
                <a:effectLst/>
                <a:latin typeface="+mn-lt"/>
                <a:ea typeface="+mn-ea"/>
                <a:cs typeface="+mn-cs"/>
              </a:rPr>
              <a:t> runs we will also ask you to rate the </a:t>
            </a:r>
            <a:r>
              <a:rPr lang="en-US" sz="1200" kern="1200" dirty="0">
                <a:solidFill>
                  <a:schemeClr val="tx1"/>
                </a:solidFill>
                <a:effectLst/>
                <a:latin typeface="+mn-lt"/>
                <a:ea typeface="+mn-ea"/>
                <a:cs typeface="+mn-cs"/>
              </a:rPr>
              <a:t>INTENSITY and the</a:t>
            </a:r>
            <a:r>
              <a:rPr lang="en-US" sz="1200" kern="1200" baseline="0" dirty="0">
                <a:solidFill>
                  <a:schemeClr val="tx1"/>
                </a:solidFill>
                <a:effectLst/>
                <a:latin typeface="+mn-lt"/>
                <a:ea typeface="+mn-ea"/>
                <a:cs typeface="+mn-cs"/>
              </a:rPr>
              <a:t> PLEASANTNESS OR </a:t>
            </a:r>
            <a:r>
              <a:rPr lang="en-US" sz="1200" kern="1200" dirty="0">
                <a:solidFill>
                  <a:schemeClr val="tx1"/>
                </a:solidFill>
                <a:effectLst/>
                <a:latin typeface="+mn-lt"/>
                <a:ea typeface="+mn-ea"/>
                <a:cs typeface="+mn-cs"/>
              </a:rPr>
              <a:t>UNPLEASANTNESS of the sensations you experienced</a:t>
            </a:r>
            <a:r>
              <a:rPr lang="en-US" sz="1200" kern="1200" baseline="0" dirty="0">
                <a:solidFill>
                  <a:schemeClr val="tx1"/>
                </a:solidFill>
                <a:effectLst/>
                <a:latin typeface="+mn-lt"/>
                <a:ea typeface="+mn-ea"/>
                <a:cs typeface="+mn-cs"/>
              </a:rPr>
              <a:t> in the scanner</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We will always ask you about the STRONGEST sensation of each kind you experienced, as you might experience different levels of each stimulus and the strongest one is usually what we remember best.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two rating scales (intensity and unpleasantness) don’t always go hand in hand. To give you an idea of the distinction between the two scales, I am going to give you an example. Imagine you are listening to a song on the radio.</a:t>
            </a:r>
          </a:p>
          <a:p>
            <a:r>
              <a:rPr lang="en-US" sz="1200" kern="1200" dirty="0">
                <a:solidFill>
                  <a:schemeClr val="tx1"/>
                </a:solidFill>
                <a:effectLst/>
                <a:latin typeface="+mn-lt"/>
                <a:ea typeface="+mn-ea"/>
                <a:cs typeface="+mn-cs"/>
              </a:rPr>
              <a:t> I can ask you to rate how loud the song sounds or how pleasant or unpleasant it is to hear. So, here, the intensity is how loud it is and the pleasantness/unpleasantness is how much you like the song. You might find the song pleasant, but a family member might find this same song very unpleasant.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Please keep this distinction in mind when you rate the stimuli.</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Do you have any questions?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1761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scale </a:t>
            </a:r>
          </a:p>
          <a:p>
            <a:endParaRPr lang="en-US" baseline="0" dirty="0"/>
          </a:p>
          <a:p>
            <a:r>
              <a:rPr lang="en-US" baseline="0" dirty="0"/>
              <a:t>So for example if we are talking about the heat stimuli you experienced on your palm – if the strongest heat you remember from that run was barely detectable you would rate it [here] and if it was a very painful heat, you would rate it [here] – point to very strong. </a:t>
            </a:r>
          </a:p>
          <a:p>
            <a:endParaRPr lang="en-US" baseline="0" dirty="0"/>
          </a:p>
          <a:p>
            <a:r>
              <a:rPr lang="en-US" baseline="0" dirty="0"/>
              <a:t>We will ask you this question for each type of stimuli you experience in the scanner – show </a:t>
            </a:r>
            <a:r>
              <a:rPr lang="en-US" baseline="0" dirty="0" err="1"/>
              <a:t>pics</a:t>
            </a:r>
            <a:r>
              <a:rPr lang="en-US" baseline="0" dirty="0"/>
              <a:t> </a:t>
            </a:r>
          </a:p>
          <a:p>
            <a:endParaRPr lang="en-US" baseline="0" dirty="0"/>
          </a:p>
          <a:p>
            <a:endParaRPr lang="en-US" baseline="0" dirty="0"/>
          </a:p>
          <a:p>
            <a:r>
              <a:rPr lang="en-US" b="1" baseline="0" dirty="0" err="1"/>
              <a:t>Wani</a:t>
            </a:r>
            <a:r>
              <a:rPr lang="en-US" b="1" baseline="0" dirty="0"/>
              <a:t>, I am a bit worried that we might be confounding non-painful with painful sensations – I know you used this scale successfully for pain stimuli, do you think the explanation above is ok enough? </a:t>
            </a:r>
          </a:p>
          <a:p>
            <a:r>
              <a:rPr lang="en-US" b="1" baseline="0" dirty="0"/>
              <a:t>We don’t want to mention the word pain too much as we don’t want to bias them towards focusing on sensations being painful. </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1761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scale </a:t>
            </a:r>
          </a:p>
          <a:p>
            <a:endParaRPr lang="en-US" baseline="0" dirty="0"/>
          </a:p>
          <a:p>
            <a:r>
              <a:rPr lang="en-US" baseline="0" dirty="0"/>
              <a:t>So for example if we are talking about the heat stimuli you experienced on your palm – if the most unpleasant heat you remember from that run was just barely unpleasant you would rate it [here] and if it was a very unpleasant heat stimulus you would rate it [here] – point to very strongly unpleasant. </a:t>
            </a:r>
          </a:p>
          <a:p>
            <a:endParaRPr lang="en-US" baseline="0" dirty="0"/>
          </a:p>
          <a:p>
            <a:endParaRPr lang="en-US" baseline="0" dirty="0"/>
          </a:p>
          <a:p>
            <a:r>
              <a:rPr lang="en-US" baseline="0" dirty="0" err="1"/>
              <a:t>Wani</a:t>
            </a:r>
            <a:r>
              <a:rPr lang="en-US" baseline="0" dirty="0"/>
              <a:t>, I am a bit worried that we might be confounding non-painful with painful sensations – I know you used this scale successfully for pain stimuli, do you think the explanation above is ok enough? </a:t>
            </a:r>
          </a:p>
          <a:p>
            <a:r>
              <a:rPr lang="en-US" baseline="0" dirty="0"/>
              <a:t>We don’t want to mention the word pain too much as we don’t want to bias them towards focusing on sensations being painful.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1761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8560-01FB-4E1C-8E17-82234734C2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4F12FA-4B34-4D7E-A63B-E5A5F3C600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D96AB0-32A1-442D-B01B-8A6371B0C020}"/>
              </a:ext>
            </a:extLst>
          </p:cNvPr>
          <p:cNvSpPr>
            <a:spLocks noGrp="1"/>
          </p:cNvSpPr>
          <p:nvPr>
            <p:ph type="dt" sz="half" idx="10"/>
          </p:nvPr>
        </p:nvSpPr>
        <p:spPr/>
        <p:txBody>
          <a:bodyPr/>
          <a:lstStyle/>
          <a:p>
            <a:fld id="{46BF160C-9AE2-46B7-836C-22B9E4F30E3E}" type="datetimeFigureOut">
              <a:rPr lang="en-US" smtClean="0"/>
              <a:t>1/17/2022</a:t>
            </a:fld>
            <a:endParaRPr lang="en-US"/>
          </a:p>
        </p:txBody>
      </p:sp>
      <p:sp>
        <p:nvSpPr>
          <p:cNvPr id="5" name="Footer Placeholder 4">
            <a:extLst>
              <a:ext uri="{FF2B5EF4-FFF2-40B4-BE49-F238E27FC236}">
                <a16:creationId xmlns:a16="http://schemas.microsoft.com/office/drawing/2014/main" id="{9D9AAF59-7FC0-428B-A280-FB3F496C40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D6DA9-673E-43C6-B145-A7F726527A74}"/>
              </a:ext>
            </a:extLst>
          </p:cNvPr>
          <p:cNvSpPr>
            <a:spLocks noGrp="1"/>
          </p:cNvSpPr>
          <p:nvPr>
            <p:ph type="sldNum" sz="quarter" idx="12"/>
          </p:nvPr>
        </p:nvSpPr>
        <p:spPr/>
        <p:txBody>
          <a:bodyPr/>
          <a:lstStyle/>
          <a:p>
            <a:fld id="{673F48F7-D16E-4028-B02C-650D2200F4D7}" type="slidenum">
              <a:rPr lang="en-US" smtClean="0"/>
              <a:t>‹#›</a:t>
            </a:fld>
            <a:endParaRPr lang="en-US"/>
          </a:p>
        </p:txBody>
      </p:sp>
    </p:spTree>
    <p:extLst>
      <p:ext uri="{BB962C8B-B14F-4D97-AF65-F5344CB8AC3E}">
        <p14:creationId xmlns:p14="http://schemas.microsoft.com/office/powerpoint/2010/main" val="1481830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9CC7-9E50-4DFF-800B-9AA061A1CC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799B63-285C-4954-AA20-D9338339C0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ADB5B4-0381-44B8-86B0-F4264DD6C4DE}"/>
              </a:ext>
            </a:extLst>
          </p:cNvPr>
          <p:cNvSpPr>
            <a:spLocks noGrp="1"/>
          </p:cNvSpPr>
          <p:nvPr>
            <p:ph type="dt" sz="half" idx="10"/>
          </p:nvPr>
        </p:nvSpPr>
        <p:spPr/>
        <p:txBody>
          <a:bodyPr/>
          <a:lstStyle/>
          <a:p>
            <a:fld id="{46BF160C-9AE2-46B7-836C-22B9E4F30E3E}" type="datetimeFigureOut">
              <a:rPr lang="en-US" smtClean="0"/>
              <a:t>1/17/2022</a:t>
            </a:fld>
            <a:endParaRPr lang="en-US"/>
          </a:p>
        </p:txBody>
      </p:sp>
      <p:sp>
        <p:nvSpPr>
          <p:cNvPr id="5" name="Footer Placeholder 4">
            <a:extLst>
              <a:ext uri="{FF2B5EF4-FFF2-40B4-BE49-F238E27FC236}">
                <a16:creationId xmlns:a16="http://schemas.microsoft.com/office/drawing/2014/main" id="{2E717712-3E6B-4459-A4E1-0FE62D3805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53F27F-ECBA-40A3-BE68-27DE36B90813}"/>
              </a:ext>
            </a:extLst>
          </p:cNvPr>
          <p:cNvSpPr>
            <a:spLocks noGrp="1"/>
          </p:cNvSpPr>
          <p:nvPr>
            <p:ph type="sldNum" sz="quarter" idx="12"/>
          </p:nvPr>
        </p:nvSpPr>
        <p:spPr/>
        <p:txBody>
          <a:bodyPr/>
          <a:lstStyle/>
          <a:p>
            <a:fld id="{673F48F7-D16E-4028-B02C-650D2200F4D7}" type="slidenum">
              <a:rPr lang="en-US" smtClean="0"/>
              <a:t>‹#›</a:t>
            </a:fld>
            <a:endParaRPr lang="en-US"/>
          </a:p>
        </p:txBody>
      </p:sp>
    </p:spTree>
    <p:extLst>
      <p:ext uri="{BB962C8B-B14F-4D97-AF65-F5344CB8AC3E}">
        <p14:creationId xmlns:p14="http://schemas.microsoft.com/office/powerpoint/2010/main" val="702808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6357CF-D6D8-4C0D-969D-69D8BDDFB3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8202DD-6441-4B6E-9F0A-B28714CFBA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3A520A-CF92-416C-8690-3A34B55AE972}"/>
              </a:ext>
            </a:extLst>
          </p:cNvPr>
          <p:cNvSpPr>
            <a:spLocks noGrp="1"/>
          </p:cNvSpPr>
          <p:nvPr>
            <p:ph type="dt" sz="half" idx="10"/>
          </p:nvPr>
        </p:nvSpPr>
        <p:spPr/>
        <p:txBody>
          <a:bodyPr/>
          <a:lstStyle/>
          <a:p>
            <a:fld id="{46BF160C-9AE2-46B7-836C-22B9E4F30E3E}" type="datetimeFigureOut">
              <a:rPr lang="en-US" smtClean="0"/>
              <a:t>1/17/2022</a:t>
            </a:fld>
            <a:endParaRPr lang="en-US"/>
          </a:p>
        </p:txBody>
      </p:sp>
      <p:sp>
        <p:nvSpPr>
          <p:cNvPr id="5" name="Footer Placeholder 4">
            <a:extLst>
              <a:ext uri="{FF2B5EF4-FFF2-40B4-BE49-F238E27FC236}">
                <a16:creationId xmlns:a16="http://schemas.microsoft.com/office/drawing/2014/main" id="{D060D248-1726-4893-92E2-CF5020D2B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137A9-CC9F-4725-90E5-8C83F25C322F}"/>
              </a:ext>
            </a:extLst>
          </p:cNvPr>
          <p:cNvSpPr>
            <a:spLocks noGrp="1"/>
          </p:cNvSpPr>
          <p:nvPr>
            <p:ph type="sldNum" sz="quarter" idx="12"/>
          </p:nvPr>
        </p:nvSpPr>
        <p:spPr/>
        <p:txBody>
          <a:bodyPr/>
          <a:lstStyle/>
          <a:p>
            <a:fld id="{673F48F7-D16E-4028-B02C-650D2200F4D7}" type="slidenum">
              <a:rPr lang="en-US" smtClean="0"/>
              <a:t>‹#›</a:t>
            </a:fld>
            <a:endParaRPr lang="en-US"/>
          </a:p>
        </p:txBody>
      </p:sp>
    </p:spTree>
    <p:extLst>
      <p:ext uri="{BB962C8B-B14F-4D97-AF65-F5344CB8AC3E}">
        <p14:creationId xmlns:p14="http://schemas.microsoft.com/office/powerpoint/2010/main" val="3419196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FE54A7-46A6-2742-BB38-99E5AFBD912B}" type="datetimeFigureOut">
              <a:rPr lang="en-US" smtClean="0"/>
              <a:t>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3078604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FE54A7-46A6-2742-BB38-99E5AFBD912B}" type="datetimeFigureOut">
              <a:rPr lang="en-US" smtClean="0"/>
              <a:t>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32947871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FE54A7-46A6-2742-BB38-99E5AFBD912B}" type="datetimeFigureOut">
              <a:rPr lang="en-US" smtClean="0"/>
              <a:t>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10663446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FE54A7-46A6-2742-BB38-99E5AFBD912B}" type="datetimeFigureOut">
              <a:rPr lang="en-US" smtClean="0"/>
              <a:t>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2436702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FE54A7-46A6-2742-BB38-99E5AFBD912B}" type="datetimeFigureOut">
              <a:rPr lang="en-US" smtClean="0"/>
              <a:t>1/10/2022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1884876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FE54A7-46A6-2742-BB38-99E5AFBD912B}" type="datetimeFigureOut">
              <a:rPr lang="en-US" smtClean="0"/>
              <a:t>1/10/2022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3061508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E54A7-46A6-2742-BB38-99E5AFBD912B}" type="datetimeFigureOut">
              <a:rPr lang="en-US" smtClean="0"/>
              <a:t>1/10/2022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431123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E54A7-46A6-2742-BB38-99E5AFBD912B}" type="datetimeFigureOut">
              <a:rPr lang="en-US" smtClean="0"/>
              <a:t>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671611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430A1-E414-4857-AB3D-589EC0E385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713643-0C36-4E56-A30E-7883B6D18E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FEA11D-4BD7-40AE-8867-49F20BC5C35C}"/>
              </a:ext>
            </a:extLst>
          </p:cNvPr>
          <p:cNvSpPr>
            <a:spLocks noGrp="1"/>
          </p:cNvSpPr>
          <p:nvPr>
            <p:ph type="dt" sz="half" idx="10"/>
          </p:nvPr>
        </p:nvSpPr>
        <p:spPr/>
        <p:txBody>
          <a:bodyPr/>
          <a:lstStyle/>
          <a:p>
            <a:fld id="{46BF160C-9AE2-46B7-836C-22B9E4F30E3E}" type="datetimeFigureOut">
              <a:rPr lang="en-US" smtClean="0"/>
              <a:t>1/17/2022</a:t>
            </a:fld>
            <a:endParaRPr lang="en-US"/>
          </a:p>
        </p:txBody>
      </p:sp>
      <p:sp>
        <p:nvSpPr>
          <p:cNvPr id="5" name="Footer Placeholder 4">
            <a:extLst>
              <a:ext uri="{FF2B5EF4-FFF2-40B4-BE49-F238E27FC236}">
                <a16:creationId xmlns:a16="http://schemas.microsoft.com/office/drawing/2014/main" id="{12332A56-E420-443E-AA8E-9FAF0D47C3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B1AAE5-D75A-425D-AF3B-A1B7AEF90E77}"/>
              </a:ext>
            </a:extLst>
          </p:cNvPr>
          <p:cNvSpPr>
            <a:spLocks noGrp="1"/>
          </p:cNvSpPr>
          <p:nvPr>
            <p:ph type="sldNum" sz="quarter" idx="12"/>
          </p:nvPr>
        </p:nvSpPr>
        <p:spPr/>
        <p:txBody>
          <a:bodyPr/>
          <a:lstStyle/>
          <a:p>
            <a:fld id="{673F48F7-D16E-4028-B02C-650D2200F4D7}" type="slidenum">
              <a:rPr lang="en-US" smtClean="0"/>
              <a:t>‹#›</a:t>
            </a:fld>
            <a:endParaRPr lang="en-US"/>
          </a:p>
        </p:txBody>
      </p:sp>
    </p:spTree>
    <p:extLst>
      <p:ext uri="{BB962C8B-B14F-4D97-AF65-F5344CB8AC3E}">
        <p14:creationId xmlns:p14="http://schemas.microsoft.com/office/powerpoint/2010/main" val="28646319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E54A7-46A6-2742-BB38-99E5AFBD912B}" type="datetimeFigureOut">
              <a:rPr lang="en-US" smtClean="0"/>
              <a:t>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17428235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FE54A7-46A6-2742-BB38-99E5AFBD912B}" type="datetimeFigureOut">
              <a:rPr lang="en-US" smtClean="0"/>
              <a:t>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38047335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FE54A7-46A6-2742-BB38-99E5AFBD912B}" type="datetimeFigureOut">
              <a:rPr lang="en-US" smtClean="0"/>
              <a:t>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3099387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68A48-854C-48E4-9707-E3C5456554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EAAB1B-2C2C-41BC-85D6-2F1C2A4B14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3BB723-D2CC-4E22-A963-08E4DEBFE90E}"/>
              </a:ext>
            </a:extLst>
          </p:cNvPr>
          <p:cNvSpPr>
            <a:spLocks noGrp="1"/>
          </p:cNvSpPr>
          <p:nvPr>
            <p:ph type="dt" sz="half" idx="10"/>
          </p:nvPr>
        </p:nvSpPr>
        <p:spPr/>
        <p:txBody>
          <a:bodyPr/>
          <a:lstStyle/>
          <a:p>
            <a:fld id="{46BF160C-9AE2-46B7-836C-22B9E4F30E3E}" type="datetimeFigureOut">
              <a:rPr lang="en-US" smtClean="0"/>
              <a:t>1/17/2022</a:t>
            </a:fld>
            <a:endParaRPr lang="en-US"/>
          </a:p>
        </p:txBody>
      </p:sp>
      <p:sp>
        <p:nvSpPr>
          <p:cNvPr id="5" name="Footer Placeholder 4">
            <a:extLst>
              <a:ext uri="{FF2B5EF4-FFF2-40B4-BE49-F238E27FC236}">
                <a16:creationId xmlns:a16="http://schemas.microsoft.com/office/drawing/2014/main" id="{1A7815E6-284C-4C31-AD54-8B0EBCC3BA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01677E-BDB8-4268-897A-45ECDB37CC8C}"/>
              </a:ext>
            </a:extLst>
          </p:cNvPr>
          <p:cNvSpPr>
            <a:spLocks noGrp="1"/>
          </p:cNvSpPr>
          <p:nvPr>
            <p:ph type="sldNum" sz="quarter" idx="12"/>
          </p:nvPr>
        </p:nvSpPr>
        <p:spPr/>
        <p:txBody>
          <a:bodyPr/>
          <a:lstStyle/>
          <a:p>
            <a:fld id="{673F48F7-D16E-4028-B02C-650D2200F4D7}" type="slidenum">
              <a:rPr lang="en-US" smtClean="0"/>
              <a:t>‹#›</a:t>
            </a:fld>
            <a:endParaRPr lang="en-US"/>
          </a:p>
        </p:txBody>
      </p:sp>
    </p:spTree>
    <p:extLst>
      <p:ext uri="{BB962C8B-B14F-4D97-AF65-F5344CB8AC3E}">
        <p14:creationId xmlns:p14="http://schemas.microsoft.com/office/powerpoint/2010/main" val="140554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88FA8-0344-4654-804D-1CE0D967E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AFFD19-F95D-45EC-9C55-EAF3F7F80A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105AAF-A87F-4724-9D3D-E1E58553FB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FC1CA2-6739-4D01-93A6-686AF013C97C}"/>
              </a:ext>
            </a:extLst>
          </p:cNvPr>
          <p:cNvSpPr>
            <a:spLocks noGrp="1"/>
          </p:cNvSpPr>
          <p:nvPr>
            <p:ph type="dt" sz="half" idx="10"/>
          </p:nvPr>
        </p:nvSpPr>
        <p:spPr/>
        <p:txBody>
          <a:bodyPr/>
          <a:lstStyle/>
          <a:p>
            <a:fld id="{46BF160C-9AE2-46B7-836C-22B9E4F30E3E}" type="datetimeFigureOut">
              <a:rPr lang="en-US" smtClean="0"/>
              <a:t>1/17/2022</a:t>
            </a:fld>
            <a:endParaRPr lang="en-US"/>
          </a:p>
        </p:txBody>
      </p:sp>
      <p:sp>
        <p:nvSpPr>
          <p:cNvPr id="6" name="Footer Placeholder 5">
            <a:extLst>
              <a:ext uri="{FF2B5EF4-FFF2-40B4-BE49-F238E27FC236}">
                <a16:creationId xmlns:a16="http://schemas.microsoft.com/office/drawing/2014/main" id="{1DAEAE4D-D842-4DDB-A841-977533BC9C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E6A52-B8E0-46D6-BFE4-4E569717F7A0}"/>
              </a:ext>
            </a:extLst>
          </p:cNvPr>
          <p:cNvSpPr>
            <a:spLocks noGrp="1"/>
          </p:cNvSpPr>
          <p:nvPr>
            <p:ph type="sldNum" sz="quarter" idx="12"/>
          </p:nvPr>
        </p:nvSpPr>
        <p:spPr/>
        <p:txBody>
          <a:bodyPr/>
          <a:lstStyle/>
          <a:p>
            <a:fld id="{673F48F7-D16E-4028-B02C-650D2200F4D7}" type="slidenum">
              <a:rPr lang="en-US" smtClean="0"/>
              <a:t>‹#›</a:t>
            </a:fld>
            <a:endParaRPr lang="en-US"/>
          </a:p>
        </p:txBody>
      </p:sp>
    </p:spTree>
    <p:extLst>
      <p:ext uri="{BB962C8B-B14F-4D97-AF65-F5344CB8AC3E}">
        <p14:creationId xmlns:p14="http://schemas.microsoft.com/office/powerpoint/2010/main" val="632408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176CE-E4B1-4561-933D-8BEF2950DB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070307-6DDA-440C-BBE1-1137E0A0DE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B3620F-B661-4BFE-B489-78B70BBF71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25E545-AFB2-411C-8612-872D6AD323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80915A-FC6D-4A0C-A7EF-4173A1B7D5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503C55-D79D-496F-8178-378E752DD7AB}"/>
              </a:ext>
            </a:extLst>
          </p:cNvPr>
          <p:cNvSpPr>
            <a:spLocks noGrp="1"/>
          </p:cNvSpPr>
          <p:nvPr>
            <p:ph type="dt" sz="half" idx="10"/>
          </p:nvPr>
        </p:nvSpPr>
        <p:spPr/>
        <p:txBody>
          <a:bodyPr/>
          <a:lstStyle/>
          <a:p>
            <a:fld id="{46BF160C-9AE2-46B7-836C-22B9E4F30E3E}" type="datetimeFigureOut">
              <a:rPr lang="en-US" smtClean="0"/>
              <a:t>1/17/2022</a:t>
            </a:fld>
            <a:endParaRPr lang="en-US"/>
          </a:p>
        </p:txBody>
      </p:sp>
      <p:sp>
        <p:nvSpPr>
          <p:cNvPr id="8" name="Footer Placeholder 7">
            <a:extLst>
              <a:ext uri="{FF2B5EF4-FFF2-40B4-BE49-F238E27FC236}">
                <a16:creationId xmlns:a16="http://schemas.microsoft.com/office/drawing/2014/main" id="{2D531291-7DF3-4566-9F85-9EEB152CDE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687E06-0D6C-423D-AA10-26C04A48855F}"/>
              </a:ext>
            </a:extLst>
          </p:cNvPr>
          <p:cNvSpPr>
            <a:spLocks noGrp="1"/>
          </p:cNvSpPr>
          <p:nvPr>
            <p:ph type="sldNum" sz="quarter" idx="12"/>
          </p:nvPr>
        </p:nvSpPr>
        <p:spPr/>
        <p:txBody>
          <a:bodyPr/>
          <a:lstStyle/>
          <a:p>
            <a:fld id="{673F48F7-D16E-4028-B02C-650D2200F4D7}" type="slidenum">
              <a:rPr lang="en-US" smtClean="0"/>
              <a:t>‹#›</a:t>
            </a:fld>
            <a:endParaRPr lang="en-US"/>
          </a:p>
        </p:txBody>
      </p:sp>
    </p:spTree>
    <p:extLst>
      <p:ext uri="{BB962C8B-B14F-4D97-AF65-F5344CB8AC3E}">
        <p14:creationId xmlns:p14="http://schemas.microsoft.com/office/powerpoint/2010/main" val="285701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62DBA-9423-48C4-98D4-1A19811887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657682-FF2F-4D4F-AB34-E7660E47875D}"/>
              </a:ext>
            </a:extLst>
          </p:cNvPr>
          <p:cNvSpPr>
            <a:spLocks noGrp="1"/>
          </p:cNvSpPr>
          <p:nvPr>
            <p:ph type="dt" sz="half" idx="10"/>
          </p:nvPr>
        </p:nvSpPr>
        <p:spPr/>
        <p:txBody>
          <a:bodyPr/>
          <a:lstStyle/>
          <a:p>
            <a:fld id="{46BF160C-9AE2-46B7-836C-22B9E4F30E3E}" type="datetimeFigureOut">
              <a:rPr lang="en-US" smtClean="0"/>
              <a:t>1/17/2022</a:t>
            </a:fld>
            <a:endParaRPr lang="en-US"/>
          </a:p>
        </p:txBody>
      </p:sp>
      <p:sp>
        <p:nvSpPr>
          <p:cNvPr id="4" name="Footer Placeholder 3">
            <a:extLst>
              <a:ext uri="{FF2B5EF4-FFF2-40B4-BE49-F238E27FC236}">
                <a16:creationId xmlns:a16="http://schemas.microsoft.com/office/drawing/2014/main" id="{C5A38DE7-3A66-4B61-8DCC-9E17EE31E7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A30C13-6B6D-4AE3-BFAD-24049B32179C}"/>
              </a:ext>
            </a:extLst>
          </p:cNvPr>
          <p:cNvSpPr>
            <a:spLocks noGrp="1"/>
          </p:cNvSpPr>
          <p:nvPr>
            <p:ph type="sldNum" sz="quarter" idx="12"/>
          </p:nvPr>
        </p:nvSpPr>
        <p:spPr/>
        <p:txBody>
          <a:bodyPr/>
          <a:lstStyle/>
          <a:p>
            <a:fld id="{673F48F7-D16E-4028-B02C-650D2200F4D7}" type="slidenum">
              <a:rPr lang="en-US" smtClean="0"/>
              <a:t>‹#›</a:t>
            </a:fld>
            <a:endParaRPr lang="en-US"/>
          </a:p>
        </p:txBody>
      </p:sp>
    </p:spTree>
    <p:extLst>
      <p:ext uri="{BB962C8B-B14F-4D97-AF65-F5344CB8AC3E}">
        <p14:creationId xmlns:p14="http://schemas.microsoft.com/office/powerpoint/2010/main" val="362780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B0CA30-FF8E-4758-A201-AE9166CE345C}"/>
              </a:ext>
            </a:extLst>
          </p:cNvPr>
          <p:cNvSpPr>
            <a:spLocks noGrp="1"/>
          </p:cNvSpPr>
          <p:nvPr>
            <p:ph type="dt" sz="half" idx="10"/>
          </p:nvPr>
        </p:nvSpPr>
        <p:spPr/>
        <p:txBody>
          <a:bodyPr/>
          <a:lstStyle/>
          <a:p>
            <a:fld id="{46BF160C-9AE2-46B7-836C-22B9E4F30E3E}" type="datetimeFigureOut">
              <a:rPr lang="en-US" smtClean="0"/>
              <a:t>1/17/2022</a:t>
            </a:fld>
            <a:endParaRPr lang="en-US"/>
          </a:p>
        </p:txBody>
      </p:sp>
      <p:sp>
        <p:nvSpPr>
          <p:cNvPr id="3" name="Footer Placeholder 2">
            <a:extLst>
              <a:ext uri="{FF2B5EF4-FFF2-40B4-BE49-F238E27FC236}">
                <a16:creationId xmlns:a16="http://schemas.microsoft.com/office/drawing/2014/main" id="{B84597DD-F4A7-412B-963F-69AFE5A790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35976D-C03B-4AC3-840F-97502FB96CAF}"/>
              </a:ext>
            </a:extLst>
          </p:cNvPr>
          <p:cNvSpPr>
            <a:spLocks noGrp="1"/>
          </p:cNvSpPr>
          <p:nvPr>
            <p:ph type="sldNum" sz="quarter" idx="12"/>
          </p:nvPr>
        </p:nvSpPr>
        <p:spPr/>
        <p:txBody>
          <a:bodyPr/>
          <a:lstStyle/>
          <a:p>
            <a:fld id="{673F48F7-D16E-4028-B02C-650D2200F4D7}" type="slidenum">
              <a:rPr lang="en-US" smtClean="0"/>
              <a:t>‹#›</a:t>
            </a:fld>
            <a:endParaRPr lang="en-US"/>
          </a:p>
        </p:txBody>
      </p:sp>
    </p:spTree>
    <p:extLst>
      <p:ext uri="{BB962C8B-B14F-4D97-AF65-F5344CB8AC3E}">
        <p14:creationId xmlns:p14="http://schemas.microsoft.com/office/powerpoint/2010/main" val="1253942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4CB8C-7D90-4F7F-BCC6-C359F45504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E0EF9B-9B8C-4A87-A472-D44284C215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D6D73-A4B0-40F8-A89E-F98B6BB816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33608E-5209-41D1-BFA8-687E846F7501}"/>
              </a:ext>
            </a:extLst>
          </p:cNvPr>
          <p:cNvSpPr>
            <a:spLocks noGrp="1"/>
          </p:cNvSpPr>
          <p:nvPr>
            <p:ph type="dt" sz="half" idx="10"/>
          </p:nvPr>
        </p:nvSpPr>
        <p:spPr/>
        <p:txBody>
          <a:bodyPr/>
          <a:lstStyle/>
          <a:p>
            <a:fld id="{46BF160C-9AE2-46B7-836C-22B9E4F30E3E}" type="datetimeFigureOut">
              <a:rPr lang="en-US" smtClean="0"/>
              <a:t>1/17/2022</a:t>
            </a:fld>
            <a:endParaRPr lang="en-US"/>
          </a:p>
        </p:txBody>
      </p:sp>
      <p:sp>
        <p:nvSpPr>
          <p:cNvPr id="6" name="Footer Placeholder 5">
            <a:extLst>
              <a:ext uri="{FF2B5EF4-FFF2-40B4-BE49-F238E27FC236}">
                <a16:creationId xmlns:a16="http://schemas.microsoft.com/office/drawing/2014/main" id="{103E27D5-0BB5-4FF2-A5B8-EA303F2FA2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A7AAE1-470C-41A8-9991-46E94A073A27}"/>
              </a:ext>
            </a:extLst>
          </p:cNvPr>
          <p:cNvSpPr>
            <a:spLocks noGrp="1"/>
          </p:cNvSpPr>
          <p:nvPr>
            <p:ph type="sldNum" sz="quarter" idx="12"/>
          </p:nvPr>
        </p:nvSpPr>
        <p:spPr/>
        <p:txBody>
          <a:bodyPr/>
          <a:lstStyle/>
          <a:p>
            <a:fld id="{673F48F7-D16E-4028-B02C-650D2200F4D7}" type="slidenum">
              <a:rPr lang="en-US" smtClean="0"/>
              <a:t>‹#›</a:t>
            </a:fld>
            <a:endParaRPr lang="en-US"/>
          </a:p>
        </p:txBody>
      </p:sp>
    </p:spTree>
    <p:extLst>
      <p:ext uri="{BB962C8B-B14F-4D97-AF65-F5344CB8AC3E}">
        <p14:creationId xmlns:p14="http://schemas.microsoft.com/office/powerpoint/2010/main" val="1295754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0E64-6978-45DC-A2BB-3F8880DC8F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143F6E-848E-4101-9AB7-0D8B49B342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DE38CF-2609-45D3-BCAF-900450D88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1C5AFF-507C-4C98-85D4-E33893ABDAE3}"/>
              </a:ext>
            </a:extLst>
          </p:cNvPr>
          <p:cNvSpPr>
            <a:spLocks noGrp="1"/>
          </p:cNvSpPr>
          <p:nvPr>
            <p:ph type="dt" sz="half" idx="10"/>
          </p:nvPr>
        </p:nvSpPr>
        <p:spPr/>
        <p:txBody>
          <a:bodyPr/>
          <a:lstStyle/>
          <a:p>
            <a:fld id="{46BF160C-9AE2-46B7-836C-22B9E4F30E3E}" type="datetimeFigureOut">
              <a:rPr lang="en-US" smtClean="0"/>
              <a:t>1/17/2022</a:t>
            </a:fld>
            <a:endParaRPr lang="en-US"/>
          </a:p>
        </p:txBody>
      </p:sp>
      <p:sp>
        <p:nvSpPr>
          <p:cNvPr id="6" name="Footer Placeholder 5">
            <a:extLst>
              <a:ext uri="{FF2B5EF4-FFF2-40B4-BE49-F238E27FC236}">
                <a16:creationId xmlns:a16="http://schemas.microsoft.com/office/drawing/2014/main" id="{764AE189-9258-409C-9428-68DC8D91F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BEF155-5D5E-4FB3-9CB0-181723FE54E5}"/>
              </a:ext>
            </a:extLst>
          </p:cNvPr>
          <p:cNvSpPr>
            <a:spLocks noGrp="1"/>
          </p:cNvSpPr>
          <p:nvPr>
            <p:ph type="sldNum" sz="quarter" idx="12"/>
          </p:nvPr>
        </p:nvSpPr>
        <p:spPr/>
        <p:txBody>
          <a:bodyPr/>
          <a:lstStyle/>
          <a:p>
            <a:fld id="{673F48F7-D16E-4028-B02C-650D2200F4D7}" type="slidenum">
              <a:rPr lang="en-US" smtClean="0"/>
              <a:t>‹#›</a:t>
            </a:fld>
            <a:endParaRPr lang="en-US"/>
          </a:p>
        </p:txBody>
      </p:sp>
    </p:spTree>
    <p:extLst>
      <p:ext uri="{BB962C8B-B14F-4D97-AF65-F5344CB8AC3E}">
        <p14:creationId xmlns:p14="http://schemas.microsoft.com/office/powerpoint/2010/main" val="362303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670C49-5494-4D1D-B7BF-833B0C148D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CA5226-B93D-4438-B1F8-74C5C82DDF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F3820D-8A97-4239-9E0C-0BFCE6C205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BF160C-9AE2-46B7-836C-22B9E4F30E3E}" type="datetimeFigureOut">
              <a:rPr lang="en-US" smtClean="0"/>
              <a:t>1/17/2022</a:t>
            </a:fld>
            <a:endParaRPr lang="en-US"/>
          </a:p>
        </p:txBody>
      </p:sp>
      <p:sp>
        <p:nvSpPr>
          <p:cNvPr id="5" name="Footer Placeholder 4">
            <a:extLst>
              <a:ext uri="{FF2B5EF4-FFF2-40B4-BE49-F238E27FC236}">
                <a16:creationId xmlns:a16="http://schemas.microsoft.com/office/drawing/2014/main" id="{2F22A8D0-458F-45A8-99F1-EF8D4C402E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28B571-C841-4C3F-B623-6918CE3F56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3F48F7-D16E-4028-B02C-650D2200F4D7}" type="slidenum">
              <a:rPr lang="en-US" smtClean="0"/>
              <a:t>‹#›</a:t>
            </a:fld>
            <a:endParaRPr lang="en-US"/>
          </a:p>
        </p:txBody>
      </p:sp>
    </p:spTree>
    <p:extLst>
      <p:ext uri="{BB962C8B-B14F-4D97-AF65-F5344CB8AC3E}">
        <p14:creationId xmlns:p14="http://schemas.microsoft.com/office/powerpoint/2010/main" val="2477657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E54A7-46A6-2742-BB38-99E5AFBD912B}" type="datetimeFigureOut">
              <a:rPr lang="en-US" smtClean="0"/>
              <a:t>1/10/2022</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18C59-D6D7-9246-AD0D-8054408CA04D}" type="slidenum">
              <a:rPr lang="en-US" smtClean="0"/>
              <a:t>‹#›</a:t>
            </a:fld>
            <a:endParaRPr lang="en-US"/>
          </a:p>
        </p:txBody>
      </p:sp>
    </p:spTree>
    <p:extLst>
      <p:ext uri="{BB962C8B-B14F-4D97-AF65-F5344CB8AC3E}">
        <p14:creationId xmlns:p14="http://schemas.microsoft.com/office/powerpoint/2010/main" val="1690291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jpg"/><Relationship Id="rId5" Type="http://schemas.openxmlformats.org/officeDocument/2006/relationships/image" Target="../media/image2.emf"/><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jpg"/><Relationship Id="rId5" Type="http://schemas.openxmlformats.org/officeDocument/2006/relationships/image" Target="../media/image2.emf"/><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3C9AAF-2AED-4FF5-9C18-A475241EE182}"/>
              </a:ext>
            </a:extLst>
          </p:cNvPr>
          <p:cNvSpPr txBox="1">
            <a:spLocks/>
          </p:cNvSpPr>
          <p:nvPr/>
        </p:nvSpPr>
        <p:spPr>
          <a:xfrm>
            <a:off x="2674820" y="2487792"/>
            <a:ext cx="6821842" cy="1143000"/>
          </a:xfrm>
          <a:prstGeom prst="rect">
            <a:avLst/>
          </a:prstGeom>
          <a:ln w="285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a:ea typeface="+mj-ea"/>
                <a:cs typeface="Helvetica"/>
              </a:rPr>
              <a:t>Welcome to the scan</a:t>
            </a:r>
          </a:p>
        </p:txBody>
      </p:sp>
    </p:spTree>
    <p:extLst>
      <p:ext uri="{BB962C8B-B14F-4D97-AF65-F5344CB8AC3E}">
        <p14:creationId xmlns:p14="http://schemas.microsoft.com/office/powerpoint/2010/main" val="2963694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2086841" y="2579918"/>
            <a:ext cx="8247145"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Helvetica"/>
                <a:ea typeface="+mn-ea"/>
                <a:cs typeface="Helvetica"/>
              </a:rPr>
              <a:t>It is very important that you stay as still as possible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Helvetica"/>
                <a:ea typeface="+mn-ea"/>
                <a:cs typeface="Helvetica"/>
              </a:rPr>
              <a:t>during the experiment in the MRI machine </a:t>
            </a:r>
          </a:p>
        </p:txBody>
      </p:sp>
      <p:sp>
        <p:nvSpPr>
          <p:cNvPr id="29" name="Title 1"/>
          <p:cNvSpPr txBox="1">
            <a:spLocks/>
          </p:cNvSpPr>
          <p:nvPr/>
        </p:nvSpPr>
        <p:spPr>
          <a:xfrm>
            <a:off x="2674820" y="5065892"/>
            <a:ext cx="6821842" cy="1143000"/>
          </a:xfrm>
          <a:prstGeom prst="rect">
            <a:avLst/>
          </a:prstGeom>
          <a:ln w="285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a:ea typeface="+mj-ea"/>
                <a:cs typeface="Helvetica"/>
              </a:rPr>
              <a:t>If you need to move a bit or stretch, please do so </a:t>
            </a:r>
            <a:r>
              <a:rPr kumimoji="0" lang="en-US" sz="1800" b="1" i="0" u="sng" strike="noStrike" kern="1200" cap="none" spc="0" normalizeH="0" baseline="0" noProof="0" dirty="0">
                <a:ln>
                  <a:noFill/>
                </a:ln>
                <a:solidFill>
                  <a:prstClr val="black"/>
                </a:solidFill>
                <a:effectLst/>
                <a:uLnTx/>
                <a:uFillTx/>
                <a:latin typeface="Helvetica"/>
                <a:ea typeface="+mj-ea"/>
                <a:cs typeface="Helvetica"/>
              </a:rPr>
              <a:t>between </a:t>
            </a:r>
            <a:r>
              <a:rPr kumimoji="0" lang="en-US" sz="1800" b="0" i="0" u="none" strike="noStrike" kern="1200" cap="none" spc="0" normalizeH="0" baseline="0" noProof="0" dirty="0">
                <a:ln>
                  <a:noFill/>
                </a:ln>
                <a:solidFill>
                  <a:prstClr val="black"/>
                </a:solidFill>
                <a:effectLst/>
                <a:uLnTx/>
                <a:uFillTx/>
                <a:latin typeface="Helvetica"/>
                <a:ea typeface="+mj-ea"/>
                <a:cs typeface="Helvetica"/>
              </a:rPr>
              <a:t>runs, when the scanner is </a:t>
            </a:r>
            <a:r>
              <a:rPr kumimoji="0" lang="en-US" sz="1800" b="1" i="0" u="sng" strike="noStrike" kern="1200" cap="none" spc="0" normalizeH="0" baseline="0" noProof="0" dirty="0">
                <a:ln>
                  <a:noFill/>
                </a:ln>
                <a:solidFill>
                  <a:prstClr val="black"/>
                </a:solidFill>
                <a:effectLst/>
                <a:uLnTx/>
                <a:uFillTx/>
                <a:latin typeface="Helvetica"/>
                <a:ea typeface="+mj-ea"/>
                <a:cs typeface="Helvetica"/>
              </a:rPr>
              <a:t>not</a:t>
            </a:r>
            <a:r>
              <a:rPr kumimoji="0" lang="en-US" sz="1800" b="0" i="0" u="none" strike="noStrike" kern="1200" cap="none" spc="0" normalizeH="0" baseline="0" noProof="0" dirty="0">
                <a:ln>
                  <a:noFill/>
                </a:ln>
                <a:solidFill>
                  <a:prstClr val="black"/>
                </a:solidFill>
                <a:effectLst/>
                <a:uLnTx/>
                <a:uFillTx/>
                <a:latin typeface="Helvetica"/>
                <a:ea typeface="+mj-ea"/>
                <a:cs typeface="Helvetica"/>
              </a:rPr>
              <a:t> running. </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702800" y="5892800"/>
            <a:ext cx="812800" cy="812800"/>
          </a:xfrm>
          <a:prstGeom prst="rect">
            <a:avLst/>
          </a:prstGeom>
        </p:spPr>
      </p:pic>
    </p:spTree>
    <p:extLst>
      <p:ext uri="{BB962C8B-B14F-4D97-AF65-F5344CB8AC3E}">
        <p14:creationId xmlns:p14="http://schemas.microsoft.com/office/powerpoint/2010/main" val="2861119211"/>
      </p:ext>
    </p:extLst>
  </p:cSld>
  <p:clrMapOvr>
    <a:masterClrMapping/>
  </p:clrMapOvr>
  <mc:AlternateContent xmlns:mc="http://schemas.openxmlformats.org/markup-compatibility/2006" xmlns:p14="http://schemas.microsoft.com/office/powerpoint/2010/main">
    <mc:Choice Requires="p14">
      <p:transition spd="slow" p14:dur="2000" advTm="11573"/>
    </mc:Choice>
    <mc:Fallback xmlns="">
      <p:transition spd="slow" advTm="11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981200" y="274638"/>
            <a:ext cx="8229600" cy="1143000"/>
          </a:xfrm>
          <a:ln w="28575">
            <a:solidFill>
              <a:srgbClr val="3366FF"/>
            </a:solidFill>
          </a:ln>
        </p:spPr>
        <p:txBody>
          <a:bodyPr>
            <a:normAutofit/>
          </a:bodyPr>
          <a:lstStyle/>
          <a:p>
            <a:pPr algn="ctr"/>
            <a:r>
              <a:rPr lang="en-US" sz="4000" dirty="0">
                <a:latin typeface="Helvetica"/>
                <a:cs typeface="Helvetica"/>
              </a:rPr>
              <a:t>Rating scale for the 1</a:t>
            </a:r>
            <a:r>
              <a:rPr lang="en-US" sz="4000" baseline="30000" dirty="0">
                <a:latin typeface="Helvetica"/>
                <a:cs typeface="Helvetica"/>
              </a:rPr>
              <a:t>st</a:t>
            </a:r>
            <a:r>
              <a:rPr lang="en-US" sz="4000" dirty="0">
                <a:latin typeface="Helvetica"/>
                <a:cs typeface="Helvetica"/>
              </a:rPr>
              <a:t> task</a:t>
            </a:r>
          </a:p>
        </p:txBody>
      </p:sp>
      <p:sp>
        <p:nvSpPr>
          <p:cNvPr id="29" name="TextBox 28"/>
          <p:cNvSpPr txBox="1"/>
          <p:nvPr/>
        </p:nvSpPr>
        <p:spPr>
          <a:xfrm>
            <a:off x="2314893" y="2306268"/>
            <a:ext cx="76536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Please rate HOW MUCH you want to avoid this experience in the future?</a:t>
            </a:r>
          </a:p>
        </p:txBody>
      </p:sp>
      <p:grpSp>
        <p:nvGrpSpPr>
          <p:cNvPr id="2" name="Group 1"/>
          <p:cNvGrpSpPr/>
          <p:nvPr/>
        </p:nvGrpSpPr>
        <p:grpSpPr>
          <a:xfrm>
            <a:off x="2750789" y="3513041"/>
            <a:ext cx="6578851" cy="1268468"/>
            <a:chOff x="1226788" y="3284434"/>
            <a:chExt cx="6578851" cy="1268468"/>
          </a:xfrm>
        </p:grpSpPr>
        <p:sp>
          <p:nvSpPr>
            <p:cNvPr id="34" name="Right Triangle 33"/>
            <p:cNvSpPr/>
            <p:nvPr/>
          </p:nvSpPr>
          <p:spPr>
            <a:xfrm rot="10800000" flipV="1">
              <a:off x="1549400" y="3284434"/>
              <a:ext cx="5867400" cy="641268"/>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a:ea typeface="+mn-ea"/>
                <a:cs typeface="+mn-cs"/>
              </a:endParaRPr>
            </a:p>
          </p:txBody>
        </p:sp>
        <p:sp>
          <p:nvSpPr>
            <p:cNvPr id="35" name="TextBox 34"/>
            <p:cNvSpPr txBox="1"/>
            <p:nvPr/>
          </p:nvSpPr>
          <p:spPr>
            <a:xfrm>
              <a:off x="1226788" y="3906571"/>
              <a:ext cx="67037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Not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at all</a:t>
              </a:r>
            </a:p>
          </p:txBody>
        </p:sp>
        <p:sp>
          <p:nvSpPr>
            <p:cNvPr id="36" name="TextBox 35"/>
            <p:cNvSpPr txBox="1"/>
            <p:nvPr/>
          </p:nvSpPr>
          <p:spPr>
            <a:xfrm>
              <a:off x="7099300" y="3906570"/>
              <a:ext cx="7063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Most</a:t>
              </a:r>
            </a:p>
          </p:txBody>
        </p:sp>
        <p:sp>
          <p:nvSpPr>
            <p:cNvPr id="37" name="Rectangle 36"/>
            <p:cNvSpPr/>
            <p:nvPr/>
          </p:nvSpPr>
          <p:spPr>
            <a:xfrm>
              <a:off x="3629025" y="3284434"/>
              <a:ext cx="58190" cy="6412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8" name="TextBox 37"/>
          <p:cNvSpPr txBox="1"/>
          <p:nvPr/>
        </p:nvSpPr>
        <p:spPr>
          <a:xfrm>
            <a:off x="2185156" y="4985218"/>
            <a:ext cx="8054220" cy="785343"/>
          </a:xfrm>
          <a:prstGeom prst="rect">
            <a:avLst/>
          </a:prstGeom>
          <a:noFill/>
        </p:spPr>
        <p:txBody>
          <a:bodyPr wrap="square" rtlCol="0">
            <a:spAutoFit/>
          </a:bodyPr>
          <a:lstStyle/>
          <a:p>
            <a:pPr marL="211138" marR="0" lvl="0" indent="-211138" algn="l" defTabSz="914400" rtl="0" eaLnBrk="1" fontAlgn="auto" latinLnBrk="0" hangingPunct="1">
              <a:lnSpc>
                <a:spcPct val="150000"/>
              </a:lnSpc>
              <a:spcBef>
                <a:spcPts val="0"/>
              </a:spcBef>
              <a:spcAft>
                <a:spcPts val="0"/>
              </a:spcAft>
              <a:buClrTx/>
              <a:buSzTx/>
              <a:buFont typeface="Arial" charset="0"/>
              <a:buChar char="•"/>
              <a:tabLst/>
              <a:defRPr/>
            </a:pPr>
            <a:r>
              <a:rPr kumimoji="0" lang="en-US" sz="1600" b="0" i="0" u="none" strike="noStrike" kern="1200" cap="none" spc="0" normalizeH="0" baseline="0" noProof="0" dirty="0">
                <a:ln>
                  <a:noFill/>
                </a:ln>
                <a:solidFill>
                  <a:srgbClr val="C00000"/>
                </a:solidFill>
                <a:effectLst/>
                <a:uLnTx/>
                <a:uFillTx/>
                <a:latin typeface="Helvetica Neue" charset="0"/>
                <a:ea typeface="Helvetica Neue" charset="0"/>
                <a:cs typeface="Helvetica Neue" charset="0"/>
              </a:rPr>
              <a:t>Using the trackball in the scanner, you will be able to move the yellow bar left and right, and click a button to submit your rating. </a:t>
            </a: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702800" y="5892800"/>
            <a:ext cx="812800" cy="812800"/>
          </a:xfrm>
          <a:prstGeom prst="rect">
            <a:avLst/>
          </a:prstGeom>
        </p:spPr>
      </p:pic>
    </p:spTree>
    <p:custDataLst>
      <p:tags r:id="rId1"/>
    </p:custDataLst>
    <p:extLst>
      <p:ext uri="{BB962C8B-B14F-4D97-AF65-F5344CB8AC3E}">
        <p14:creationId xmlns:p14="http://schemas.microsoft.com/office/powerpoint/2010/main" val="1110304183"/>
      </p:ext>
    </p:extLst>
  </p:cSld>
  <p:clrMapOvr>
    <a:masterClrMapping/>
  </p:clrMapOvr>
  <mc:AlternateContent xmlns:mc="http://schemas.openxmlformats.org/markup-compatibility/2006" xmlns:p14="http://schemas.microsoft.com/office/powerpoint/2010/main">
    <mc:Choice Requires="p14">
      <p:transition spd="slow" p14:dur="2000" advTm="15691"/>
    </mc:Choice>
    <mc:Fallback xmlns="">
      <p:transition spd="slow" advTm="15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981200" y="274638"/>
            <a:ext cx="8229600" cy="1143000"/>
          </a:xfrm>
          <a:ln w="28575">
            <a:solidFill>
              <a:srgbClr val="3366FF"/>
            </a:solidFill>
          </a:ln>
        </p:spPr>
        <p:txBody>
          <a:bodyPr>
            <a:normAutofit/>
          </a:bodyPr>
          <a:lstStyle/>
          <a:p>
            <a:pPr algn="ctr"/>
            <a:r>
              <a:rPr lang="en-US" sz="4000" dirty="0">
                <a:latin typeface="Helvetica"/>
                <a:cs typeface="Helvetica"/>
              </a:rPr>
              <a:t>Rating scale for the 1</a:t>
            </a:r>
            <a:r>
              <a:rPr lang="en-US" sz="4000" baseline="30000" dirty="0">
                <a:latin typeface="Helvetica"/>
                <a:cs typeface="Helvetica"/>
              </a:rPr>
              <a:t>st</a:t>
            </a:r>
            <a:r>
              <a:rPr lang="en-US" sz="4000" dirty="0">
                <a:latin typeface="Helvetica"/>
                <a:cs typeface="Helvetica"/>
              </a:rPr>
              <a:t> task</a:t>
            </a:r>
          </a:p>
        </p:txBody>
      </p:sp>
      <p:sp>
        <p:nvSpPr>
          <p:cNvPr id="29" name="TextBox 28"/>
          <p:cNvSpPr txBox="1"/>
          <p:nvPr/>
        </p:nvSpPr>
        <p:spPr>
          <a:xfrm>
            <a:off x="2314893" y="2306268"/>
            <a:ext cx="76536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Please rate HOW MUCH you want to avoid this experience in the future?</a:t>
            </a:r>
          </a:p>
        </p:txBody>
      </p:sp>
      <p:sp>
        <p:nvSpPr>
          <p:cNvPr id="34" name="Right Triangle 33"/>
          <p:cNvSpPr/>
          <p:nvPr/>
        </p:nvSpPr>
        <p:spPr>
          <a:xfrm rot="10800000" flipV="1">
            <a:off x="3073400" y="3498754"/>
            <a:ext cx="5867400" cy="641268"/>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a:ea typeface="+mn-ea"/>
              <a:cs typeface="+mn-cs"/>
            </a:endParaRPr>
          </a:p>
        </p:txBody>
      </p:sp>
      <p:sp>
        <p:nvSpPr>
          <p:cNvPr id="35" name="TextBox 34"/>
          <p:cNvSpPr txBox="1"/>
          <p:nvPr/>
        </p:nvSpPr>
        <p:spPr>
          <a:xfrm>
            <a:off x="2750788" y="4120892"/>
            <a:ext cx="67037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Not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at all</a:t>
            </a:r>
          </a:p>
        </p:txBody>
      </p:sp>
      <p:sp>
        <p:nvSpPr>
          <p:cNvPr id="36" name="TextBox 35"/>
          <p:cNvSpPr txBox="1"/>
          <p:nvPr/>
        </p:nvSpPr>
        <p:spPr>
          <a:xfrm>
            <a:off x="8623301" y="4120890"/>
            <a:ext cx="7063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Most</a:t>
            </a:r>
          </a:p>
        </p:txBody>
      </p:sp>
      <p:sp>
        <p:nvSpPr>
          <p:cNvPr id="38" name="TextBox 37"/>
          <p:cNvSpPr txBox="1"/>
          <p:nvPr/>
        </p:nvSpPr>
        <p:spPr>
          <a:xfrm>
            <a:off x="2613403" y="5054131"/>
            <a:ext cx="7426628" cy="1569660"/>
          </a:xfrm>
          <a:prstGeom prst="rect">
            <a:avLst/>
          </a:prstGeom>
          <a:noFill/>
        </p:spPr>
        <p:txBody>
          <a:bodyPr wrap="square" rtlCol="0">
            <a:spAutoFit/>
          </a:bodyPr>
          <a:lstStyle/>
          <a:p>
            <a:pPr marL="211138" marR="0" lvl="0" indent="-211138" algn="l" defTabSz="914400" rtl="0" eaLnBrk="1" fontAlgn="auto" latinLnBrk="0" hangingPunct="1">
              <a:lnSpc>
                <a:spcPct val="100000"/>
              </a:lnSpc>
              <a:spcBef>
                <a:spcPts val="0"/>
              </a:spcBef>
              <a:spcAft>
                <a:spcPts val="0"/>
              </a:spcAft>
              <a:buClrTx/>
              <a:buSzTx/>
              <a:buFont typeface="Arial" charset="0"/>
              <a:buChar char="•"/>
              <a:tabLst/>
              <a:defRPr/>
            </a:pPr>
            <a:r>
              <a:rPr kumimoji="0" lang="en-US" sz="1600" b="1"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Not at all: </a:t>
            </a:r>
            <a:r>
              <a:rPr kumimoji="0" lang="en-US" sz="16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“I feel no need to avoid this experience.” </a:t>
            </a:r>
          </a:p>
          <a:p>
            <a:pPr marL="211138" marR="0" lvl="0" indent="-211138" algn="l" defTabSz="914400" rtl="0" eaLnBrk="1" fontAlgn="auto" latinLnBrk="0" hangingPunct="1">
              <a:lnSpc>
                <a:spcPct val="100000"/>
              </a:lnSpc>
              <a:spcBef>
                <a:spcPts val="0"/>
              </a:spcBef>
              <a:spcAft>
                <a:spcPts val="0"/>
              </a:spcAft>
              <a:buClrTx/>
              <a:buSzTx/>
              <a:buFont typeface="Arial" charset="0"/>
              <a:buChar char="•"/>
              <a:tabLst/>
              <a:defRPr/>
            </a:pPr>
            <a:r>
              <a:rPr kumimoji="0" lang="en-US" sz="1600" b="1"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 little bit: </a:t>
            </a:r>
            <a:r>
              <a:rPr kumimoji="0" lang="en-US" sz="16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“I would put a little effort into avoiding this experience.” </a:t>
            </a:r>
          </a:p>
          <a:p>
            <a:pPr marL="211138" marR="0" lvl="0" indent="-211138" algn="l" defTabSz="914400" rtl="0" eaLnBrk="1" fontAlgn="auto" latinLnBrk="0" hangingPunct="1">
              <a:lnSpc>
                <a:spcPct val="100000"/>
              </a:lnSpc>
              <a:spcBef>
                <a:spcPts val="0"/>
              </a:spcBef>
              <a:spcAft>
                <a:spcPts val="0"/>
              </a:spcAft>
              <a:buClrTx/>
              <a:buSzTx/>
              <a:buFont typeface="Arial" charset="0"/>
              <a:buChar char="•"/>
              <a:tabLst/>
              <a:defRPr/>
            </a:pPr>
            <a:r>
              <a:rPr kumimoji="0" lang="en-US" sz="1600" b="1"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Moderately: </a:t>
            </a:r>
            <a:r>
              <a:rPr kumimoji="0" lang="en-US" sz="16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“I would prefer to avoid this experience in the future.”</a:t>
            </a:r>
          </a:p>
          <a:p>
            <a:pPr marL="211138" marR="0" lvl="0" indent="-211138" algn="l" defTabSz="914400" rtl="0" eaLnBrk="1" fontAlgn="auto" latinLnBrk="0" hangingPunct="1">
              <a:lnSpc>
                <a:spcPct val="100000"/>
              </a:lnSpc>
              <a:spcBef>
                <a:spcPts val="0"/>
              </a:spcBef>
              <a:spcAft>
                <a:spcPts val="0"/>
              </a:spcAft>
              <a:buClrTx/>
              <a:buSzTx/>
              <a:buFont typeface="Arial" charset="0"/>
              <a:buChar char="•"/>
              <a:tabLst/>
              <a:defRPr/>
            </a:pPr>
            <a:r>
              <a:rPr kumimoji="0" lang="en-US" sz="1600" b="1"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Strongly: </a:t>
            </a:r>
            <a:r>
              <a:rPr kumimoji="0" lang="en-US" sz="16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“I strongly want to avoid this experience in the future.” </a:t>
            </a:r>
          </a:p>
          <a:p>
            <a:pPr marL="211138" marR="0" lvl="0" indent="-211138" algn="l" defTabSz="914400" rtl="0" eaLnBrk="1" fontAlgn="auto" latinLnBrk="0" hangingPunct="1">
              <a:lnSpc>
                <a:spcPct val="100000"/>
              </a:lnSpc>
              <a:spcBef>
                <a:spcPts val="0"/>
              </a:spcBef>
              <a:spcAft>
                <a:spcPts val="0"/>
              </a:spcAft>
              <a:buClrTx/>
              <a:buSzTx/>
              <a:buFont typeface="Arial" charset="0"/>
              <a:buChar char="•"/>
              <a:tabLst/>
              <a:defRPr/>
            </a:pPr>
            <a:r>
              <a:rPr kumimoji="0" lang="en-US" sz="1600" b="1"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Very strongly: </a:t>
            </a:r>
            <a:r>
              <a:rPr kumimoji="0" lang="en-US" sz="16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“I very much want to avoid this experience.” </a:t>
            </a:r>
          </a:p>
          <a:p>
            <a:pPr marL="211138" marR="0" lvl="0" indent="-211138" algn="l" defTabSz="914400" rtl="0" eaLnBrk="1" fontAlgn="auto" latinLnBrk="0" hangingPunct="1">
              <a:lnSpc>
                <a:spcPct val="100000"/>
              </a:lnSpc>
              <a:spcBef>
                <a:spcPts val="0"/>
              </a:spcBef>
              <a:spcAft>
                <a:spcPts val="0"/>
              </a:spcAft>
              <a:buClrTx/>
              <a:buSzTx/>
              <a:buFont typeface="Arial" charset="0"/>
              <a:buChar char="•"/>
              <a:tabLst/>
              <a:defRPr/>
            </a:pPr>
            <a:r>
              <a:rPr kumimoji="0" lang="en-US" sz="1600" b="1"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Most: </a:t>
            </a:r>
            <a:r>
              <a:rPr kumimoji="0" lang="en-US" sz="16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“I never want to experience this again in my life”</a:t>
            </a:r>
          </a:p>
        </p:txBody>
      </p:sp>
      <p:pic>
        <p:nvPicPr>
          <p:cNvPr id="3" name="Picture 2"/>
          <p:cNvPicPr>
            <a:picLocks noChangeAspect="1"/>
          </p:cNvPicPr>
          <p:nvPr/>
        </p:nvPicPr>
        <p:blipFill rotWithShape="1">
          <a:blip r:embed="rId5"/>
          <a:srcRect l="4010"/>
          <a:stretch/>
        </p:blipFill>
        <p:spPr>
          <a:xfrm>
            <a:off x="3309938" y="3498754"/>
            <a:ext cx="5661341" cy="660164"/>
          </a:xfrm>
          <a:prstGeom prst="rect">
            <a:avLst/>
          </a:prstGeom>
        </p:spPr>
      </p:pic>
      <p:sp>
        <p:nvSpPr>
          <p:cNvPr id="4" name="TextBox 3"/>
          <p:cNvSpPr txBox="1"/>
          <p:nvPr/>
        </p:nvSpPr>
        <p:spPr>
          <a:xfrm rot="19115573">
            <a:off x="5947136" y="2932306"/>
            <a:ext cx="12743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Very strongly</a:t>
            </a:r>
          </a:p>
        </p:txBody>
      </p:sp>
      <p:sp>
        <p:nvSpPr>
          <p:cNvPr id="39" name="TextBox 38"/>
          <p:cNvSpPr txBox="1"/>
          <p:nvPr/>
        </p:nvSpPr>
        <p:spPr>
          <a:xfrm rot="19115573">
            <a:off x="4931585" y="3042000"/>
            <a:ext cx="86908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Strongly</a:t>
            </a:r>
          </a:p>
        </p:txBody>
      </p:sp>
      <p:sp>
        <p:nvSpPr>
          <p:cNvPr id="40" name="TextBox 39"/>
          <p:cNvSpPr txBox="1"/>
          <p:nvPr/>
        </p:nvSpPr>
        <p:spPr>
          <a:xfrm rot="19115573">
            <a:off x="3824317" y="2951604"/>
            <a:ext cx="115127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Moderately</a:t>
            </a:r>
          </a:p>
        </p:txBody>
      </p:sp>
      <p:sp>
        <p:nvSpPr>
          <p:cNvPr id="41" name="TextBox 40"/>
          <p:cNvSpPr txBox="1"/>
          <p:nvPr/>
        </p:nvSpPr>
        <p:spPr>
          <a:xfrm rot="19115573">
            <a:off x="3212967" y="2989627"/>
            <a:ext cx="99610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A little bit</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702800" y="5892800"/>
            <a:ext cx="812800" cy="812800"/>
          </a:xfrm>
          <a:prstGeom prst="rect">
            <a:avLst/>
          </a:prstGeom>
        </p:spPr>
      </p:pic>
    </p:spTree>
    <p:extLst>
      <p:ext uri="{BB962C8B-B14F-4D97-AF65-F5344CB8AC3E}">
        <p14:creationId xmlns:p14="http://schemas.microsoft.com/office/powerpoint/2010/main" val="243444543"/>
      </p:ext>
    </p:extLst>
  </p:cSld>
  <p:clrMapOvr>
    <a:masterClrMapping/>
  </p:clrMapOvr>
  <mc:AlternateContent xmlns:mc="http://schemas.openxmlformats.org/markup-compatibility/2006" xmlns:p14="http://schemas.microsoft.com/office/powerpoint/2010/main">
    <mc:Choice Requires="p14">
      <p:transition spd="slow" p14:dur="2000" advTm="51857"/>
    </mc:Choice>
    <mc:Fallback xmlns="">
      <p:transition spd="slow" advTm="51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981200" y="274638"/>
            <a:ext cx="8229600" cy="1143000"/>
          </a:xfrm>
          <a:ln w="28575">
            <a:solidFill>
              <a:srgbClr val="3366FF"/>
            </a:solidFill>
          </a:ln>
        </p:spPr>
        <p:txBody>
          <a:bodyPr>
            <a:normAutofit/>
          </a:bodyPr>
          <a:lstStyle/>
          <a:p>
            <a:pPr algn="ctr"/>
            <a:r>
              <a:rPr lang="en-US" sz="4000" dirty="0">
                <a:latin typeface="Helvetica"/>
                <a:cs typeface="Helvetica"/>
              </a:rPr>
              <a:t>Rating scale for the 1</a:t>
            </a:r>
            <a:r>
              <a:rPr lang="en-US" sz="4000" baseline="30000" dirty="0">
                <a:latin typeface="Helvetica"/>
                <a:cs typeface="Helvetica"/>
              </a:rPr>
              <a:t>st</a:t>
            </a:r>
            <a:r>
              <a:rPr lang="en-US" sz="4000" dirty="0">
                <a:latin typeface="Helvetica"/>
                <a:cs typeface="Helvetica"/>
              </a:rPr>
              <a:t> task</a:t>
            </a:r>
          </a:p>
        </p:txBody>
      </p:sp>
      <p:sp>
        <p:nvSpPr>
          <p:cNvPr id="29" name="TextBox 28"/>
          <p:cNvSpPr txBox="1"/>
          <p:nvPr/>
        </p:nvSpPr>
        <p:spPr>
          <a:xfrm>
            <a:off x="2314893" y="2306268"/>
            <a:ext cx="76536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Please rate HOW MUCH you want to avoid this experience in the future?</a:t>
            </a:r>
          </a:p>
        </p:txBody>
      </p:sp>
      <p:sp>
        <p:nvSpPr>
          <p:cNvPr id="34" name="Right Triangle 33"/>
          <p:cNvSpPr/>
          <p:nvPr/>
        </p:nvSpPr>
        <p:spPr>
          <a:xfrm rot="10800000" flipV="1">
            <a:off x="3073400" y="3498754"/>
            <a:ext cx="5867400" cy="641268"/>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a:ea typeface="+mn-ea"/>
              <a:cs typeface="+mn-cs"/>
            </a:endParaRPr>
          </a:p>
        </p:txBody>
      </p:sp>
      <p:sp>
        <p:nvSpPr>
          <p:cNvPr id="35" name="TextBox 34"/>
          <p:cNvSpPr txBox="1"/>
          <p:nvPr/>
        </p:nvSpPr>
        <p:spPr>
          <a:xfrm>
            <a:off x="2750788" y="4120892"/>
            <a:ext cx="67037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Not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at all</a:t>
            </a:r>
          </a:p>
        </p:txBody>
      </p:sp>
      <p:sp>
        <p:nvSpPr>
          <p:cNvPr id="36" name="TextBox 35"/>
          <p:cNvSpPr txBox="1"/>
          <p:nvPr/>
        </p:nvSpPr>
        <p:spPr>
          <a:xfrm>
            <a:off x="8623301" y="4120890"/>
            <a:ext cx="7063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Most</a:t>
            </a:r>
          </a:p>
        </p:txBody>
      </p:sp>
      <p:pic>
        <p:nvPicPr>
          <p:cNvPr id="3" name="Picture 2"/>
          <p:cNvPicPr>
            <a:picLocks noChangeAspect="1"/>
          </p:cNvPicPr>
          <p:nvPr/>
        </p:nvPicPr>
        <p:blipFill rotWithShape="1">
          <a:blip r:embed="rId5"/>
          <a:srcRect l="4010"/>
          <a:stretch/>
        </p:blipFill>
        <p:spPr>
          <a:xfrm>
            <a:off x="3309938" y="3498754"/>
            <a:ext cx="5661341" cy="660164"/>
          </a:xfrm>
          <a:prstGeom prst="rect">
            <a:avLst/>
          </a:prstGeom>
        </p:spPr>
      </p:pic>
      <p:sp>
        <p:nvSpPr>
          <p:cNvPr id="4" name="TextBox 3"/>
          <p:cNvSpPr txBox="1"/>
          <p:nvPr/>
        </p:nvSpPr>
        <p:spPr>
          <a:xfrm rot="19115573">
            <a:off x="5947136" y="2932306"/>
            <a:ext cx="127438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Very strongly</a:t>
            </a:r>
          </a:p>
        </p:txBody>
      </p:sp>
      <p:sp>
        <p:nvSpPr>
          <p:cNvPr id="39" name="TextBox 38"/>
          <p:cNvSpPr txBox="1"/>
          <p:nvPr/>
        </p:nvSpPr>
        <p:spPr>
          <a:xfrm rot="19115573">
            <a:off x="4931585" y="3042000"/>
            <a:ext cx="86908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Strongly</a:t>
            </a:r>
          </a:p>
        </p:txBody>
      </p:sp>
      <p:sp>
        <p:nvSpPr>
          <p:cNvPr id="40" name="TextBox 39"/>
          <p:cNvSpPr txBox="1"/>
          <p:nvPr/>
        </p:nvSpPr>
        <p:spPr>
          <a:xfrm rot="19115573">
            <a:off x="3824317" y="2951604"/>
            <a:ext cx="115127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Moderately</a:t>
            </a:r>
          </a:p>
        </p:txBody>
      </p:sp>
      <p:sp>
        <p:nvSpPr>
          <p:cNvPr id="41" name="TextBox 40"/>
          <p:cNvSpPr txBox="1"/>
          <p:nvPr/>
        </p:nvSpPr>
        <p:spPr>
          <a:xfrm rot="19115573">
            <a:off x="3212967" y="2989627"/>
            <a:ext cx="99610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A little bit</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TextBox 12"/>
          <p:cNvSpPr txBox="1"/>
          <p:nvPr/>
        </p:nvSpPr>
        <p:spPr>
          <a:xfrm>
            <a:off x="2357708" y="5225680"/>
            <a:ext cx="75680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charset="0"/>
                <a:ea typeface="Helvetica Neue" charset="0"/>
                <a:cs typeface="Helvetica Neue" charset="0"/>
              </a:rPr>
              <a:t>Q:</a:t>
            </a:r>
            <a:r>
              <a:rPr kumimoji="0" lang="en-US" sz="1800" b="0" i="0" u="none" strike="noStrike" kern="1200" cap="none" spc="0" normalizeH="0" baseline="0" noProof="0" dirty="0">
                <a:ln>
                  <a:noFill/>
                </a:ln>
                <a:solidFill>
                  <a:srgbClr val="FF0000"/>
                </a:solidFill>
                <a:effectLst/>
                <a:uLnTx/>
                <a:uFillTx/>
                <a:latin typeface="Helvetica Neue" charset="0"/>
                <a:ea typeface="Helvetica Neue" charset="0"/>
                <a:cs typeface="Helvetica Neue" charset="0"/>
              </a:rPr>
              <a:t> Could you explain back to me how you understand the rating scale? </a:t>
            </a:r>
          </a:p>
        </p:txBody>
      </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702800" y="5892800"/>
            <a:ext cx="812800" cy="812800"/>
          </a:xfrm>
          <a:prstGeom prst="rect">
            <a:avLst/>
          </a:prstGeom>
        </p:spPr>
      </p:pic>
    </p:spTree>
    <p:extLst>
      <p:ext uri="{BB962C8B-B14F-4D97-AF65-F5344CB8AC3E}">
        <p14:creationId xmlns:p14="http://schemas.microsoft.com/office/powerpoint/2010/main" val="1795519125"/>
      </p:ext>
    </p:extLst>
  </p:cSld>
  <p:clrMapOvr>
    <a:masterClrMapping/>
  </p:clrMapOvr>
  <mc:AlternateContent xmlns:mc="http://schemas.openxmlformats.org/markup-compatibility/2006" xmlns:p14="http://schemas.microsoft.com/office/powerpoint/2010/main">
    <mc:Choice Requires="p14">
      <p:transition spd="slow" p14:dur="2000" advTm="4253"/>
    </mc:Choice>
    <mc:Fallback xmlns="">
      <p:transition spd="slow" advTm="4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981200" y="274638"/>
            <a:ext cx="8229600" cy="1143000"/>
          </a:xfrm>
          <a:ln w="28575">
            <a:solidFill>
              <a:srgbClr val="3366FF"/>
            </a:solidFill>
          </a:ln>
        </p:spPr>
        <p:txBody>
          <a:bodyPr>
            <a:normAutofit fontScale="90000"/>
          </a:bodyPr>
          <a:lstStyle/>
          <a:p>
            <a:pPr algn="ctr"/>
            <a:r>
              <a:rPr lang="en-US" sz="4000" dirty="0">
                <a:latin typeface="Helvetica"/>
                <a:cs typeface="Helvetica"/>
              </a:rPr>
              <a:t>INTENSITY vs. UNPLEASANTNESS</a:t>
            </a:r>
          </a:p>
        </p:txBody>
      </p:sp>
      <p:sp>
        <p:nvSpPr>
          <p:cNvPr id="15" name="Title 1"/>
          <p:cNvSpPr txBox="1">
            <a:spLocks/>
          </p:cNvSpPr>
          <p:nvPr/>
        </p:nvSpPr>
        <p:spPr>
          <a:xfrm>
            <a:off x="2591122" y="4568377"/>
            <a:ext cx="2406107" cy="1143000"/>
          </a:xfrm>
          <a:prstGeom prst="rect">
            <a:avLst/>
          </a:prstGeom>
          <a:ln w="285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a:ea typeface="+mj-ea"/>
                <a:cs typeface="Helvetica"/>
              </a:rPr>
              <a:t>INTENSITY: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Helvetica"/>
                <a:ea typeface="+mj-ea"/>
                <a:cs typeface="Helvetica"/>
              </a:rPr>
              <a:t>HOW LOUD </a:t>
            </a:r>
            <a:r>
              <a:rPr kumimoji="0" lang="en-US" sz="2000" b="0" i="0" u="none" strike="noStrike" kern="1200" cap="none" spc="0" normalizeH="0" baseline="0" noProof="0" dirty="0">
                <a:ln>
                  <a:noFill/>
                </a:ln>
                <a:solidFill>
                  <a:prstClr val="black"/>
                </a:solidFill>
                <a:effectLst/>
                <a:uLnTx/>
                <a:uFillTx/>
                <a:latin typeface="Helvetica"/>
                <a:ea typeface="+mj-ea"/>
                <a:cs typeface="Helvetica"/>
              </a:rPr>
              <a:t>IS THE SONG? </a:t>
            </a:r>
          </a:p>
        </p:txBody>
      </p:sp>
      <p:sp>
        <p:nvSpPr>
          <p:cNvPr id="16" name="Title 1"/>
          <p:cNvSpPr txBox="1">
            <a:spLocks/>
          </p:cNvSpPr>
          <p:nvPr/>
        </p:nvSpPr>
        <p:spPr>
          <a:xfrm>
            <a:off x="6446258" y="4568377"/>
            <a:ext cx="3416550" cy="1143000"/>
          </a:xfrm>
          <a:prstGeom prst="rect">
            <a:avLst/>
          </a:prstGeom>
          <a:ln w="285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a:ea typeface="+mj-ea"/>
                <a:cs typeface="Helvetica"/>
              </a:rPr>
              <a:t>(UN)PLEASANTNESS:  </a:t>
            </a:r>
            <a:r>
              <a:rPr kumimoji="0" lang="en-US" sz="2000" b="1" i="0" u="none" strike="noStrike" kern="1200" cap="none" spc="0" normalizeH="0" baseline="0" noProof="0" dirty="0">
                <a:ln>
                  <a:noFill/>
                </a:ln>
                <a:solidFill>
                  <a:srgbClr val="FF0000"/>
                </a:solidFill>
                <a:effectLst/>
                <a:uLnTx/>
                <a:uFillTx/>
                <a:latin typeface="Helvetica"/>
                <a:ea typeface="+mj-ea"/>
                <a:cs typeface="Helvetica"/>
              </a:rPr>
              <a:t>HOW MUCH DO YOU LIKE OR DISLIKE </a:t>
            </a:r>
            <a:r>
              <a:rPr kumimoji="0" lang="en-US" sz="2000" b="0" i="0" u="none" strike="noStrike" kern="1200" cap="none" spc="0" normalizeH="0" baseline="0" noProof="0" dirty="0">
                <a:ln>
                  <a:noFill/>
                </a:ln>
                <a:solidFill>
                  <a:prstClr val="black"/>
                </a:solidFill>
                <a:effectLst/>
                <a:uLnTx/>
                <a:uFillTx/>
                <a:latin typeface="Helvetica"/>
                <a:ea typeface="+mj-ea"/>
                <a:cs typeface="Helvetica"/>
              </a:rPr>
              <a:t>THE SONG </a:t>
            </a:r>
          </a:p>
        </p:txBody>
      </p:sp>
      <p:pic>
        <p:nvPicPr>
          <p:cNvPr id="7" name="Picture 6" descr="Screen Shot 2016-11-17 at 12.53.27 PM.png"/>
          <p:cNvPicPr>
            <a:picLocks noChangeAspect="1"/>
          </p:cNvPicPr>
          <p:nvPr/>
        </p:nvPicPr>
        <p:blipFill rotWithShape="1">
          <a:blip r:embed="rId5">
            <a:extLst>
              <a:ext uri="{28A0092B-C50C-407E-A947-70E740481C1C}">
                <a14:useLocalDpi xmlns:a14="http://schemas.microsoft.com/office/drawing/2010/main" val="0"/>
              </a:ext>
            </a:extLst>
          </a:blip>
          <a:srcRect l="39490" t="28014" r="38423" b="44947"/>
          <a:stretch/>
        </p:blipFill>
        <p:spPr>
          <a:xfrm>
            <a:off x="4599413" y="1818407"/>
            <a:ext cx="2937708" cy="2247636"/>
          </a:xfrm>
          <a:prstGeom prst="rect">
            <a:avLst/>
          </a:prstGeom>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702800" y="5892800"/>
            <a:ext cx="812800" cy="812800"/>
          </a:xfrm>
          <a:prstGeom prst="rect">
            <a:avLst/>
          </a:prstGeom>
        </p:spPr>
      </p:pic>
    </p:spTree>
    <p:extLst>
      <p:ext uri="{BB962C8B-B14F-4D97-AF65-F5344CB8AC3E}">
        <p14:creationId xmlns:p14="http://schemas.microsoft.com/office/powerpoint/2010/main" val="3367122560"/>
      </p:ext>
    </p:extLst>
  </p:cSld>
  <p:clrMapOvr>
    <a:masterClrMapping/>
  </p:clrMapOvr>
  <mc:AlternateContent xmlns:mc="http://schemas.openxmlformats.org/markup-compatibility/2006" xmlns:p14="http://schemas.microsoft.com/office/powerpoint/2010/main">
    <mc:Choice Requires="p14">
      <p:transition spd="slow" p14:dur="2000" advTm="51957"/>
    </mc:Choice>
    <mc:Fallback xmlns="">
      <p:transition spd="slow" advTm="51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981200" y="274638"/>
            <a:ext cx="8229600" cy="1143000"/>
          </a:xfrm>
          <a:ln w="28575">
            <a:solidFill>
              <a:srgbClr val="3366FF"/>
            </a:solidFill>
          </a:ln>
        </p:spPr>
        <p:txBody>
          <a:bodyPr>
            <a:normAutofit/>
          </a:bodyPr>
          <a:lstStyle/>
          <a:p>
            <a:pPr algn="ctr"/>
            <a:r>
              <a:rPr lang="en-US" sz="4000" dirty="0">
                <a:latin typeface="Helvetica"/>
                <a:cs typeface="Helvetica"/>
              </a:rPr>
              <a:t>Rating scale INTENSITY</a:t>
            </a:r>
          </a:p>
        </p:txBody>
      </p:sp>
      <p:sp>
        <p:nvSpPr>
          <p:cNvPr id="34" name="Right Triangle 33"/>
          <p:cNvSpPr/>
          <p:nvPr/>
        </p:nvSpPr>
        <p:spPr>
          <a:xfrm rot="10800000" flipV="1">
            <a:off x="3073400" y="3498754"/>
            <a:ext cx="5867400" cy="641268"/>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a:ea typeface="+mn-ea"/>
              <a:cs typeface="+mn-cs"/>
            </a:endParaRPr>
          </a:p>
        </p:txBody>
      </p:sp>
      <p:sp>
        <p:nvSpPr>
          <p:cNvPr id="35" name="TextBox 34"/>
          <p:cNvSpPr txBox="1"/>
          <p:nvPr/>
        </p:nvSpPr>
        <p:spPr>
          <a:xfrm>
            <a:off x="2750788" y="4120891"/>
            <a:ext cx="15398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No sensation</a:t>
            </a:r>
          </a:p>
        </p:txBody>
      </p:sp>
      <p:sp>
        <p:nvSpPr>
          <p:cNvPr id="36" name="TextBox 35"/>
          <p:cNvSpPr txBox="1"/>
          <p:nvPr/>
        </p:nvSpPr>
        <p:spPr>
          <a:xfrm>
            <a:off x="8183566" y="4114750"/>
            <a:ext cx="23694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Strongest imaginable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sensation</a:t>
            </a:r>
          </a:p>
        </p:txBody>
      </p:sp>
      <p:pic>
        <p:nvPicPr>
          <p:cNvPr id="3" name="Picture 2"/>
          <p:cNvPicPr>
            <a:picLocks noChangeAspect="1"/>
          </p:cNvPicPr>
          <p:nvPr/>
        </p:nvPicPr>
        <p:blipFill rotWithShape="1">
          <a:blip r:embed="rId5"/>
          <a:srcRect l="4010"/>
          <a:stretch/>
        </p:blipFill>
        <p:spPr>
          <a:xfrm>
            <a:off x="3309938" y="3498754"/>
            <a:ext cx="5661341" cy="660164"/>
          </a:xfrm>
          <a:prstGeom prst="rect">
            <a:avLst/>
          </a:prstGeom>
        </p:spPr>
      </p:pic>
      <p:sp>
        <p:nvSpPr>
          <p:cNvPr id="4" name="TextBox 3"/>
          <p:cNvSpPr txBox="1"/>
          <p:nvPr/>
        </p:nvSpPr>
        <p:spPr>
          <a:xfrm rot="19115573">
            <a:off x="6010796" y="2932306"/>
            <a:ext cx="114706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Very strong</a:t>
            </a:r>
          </a:p>
        </p:txBody>
      </p:sp>
      <p:sp>
        <p:nvSpPr>
          <p:cNvPr id="39" name="TextBox 38"/>
          <p:cNvSpPr txBox="1"/>
          <p:nvPr/>
        </p:nvSpPr>
        <p:spPr>
          <a:xfrm rot="19115573">
            <a:off x="5000232" y="3042000"/>
            <a:ext cx="73179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Strong</a:t>
            </a:r>
          </a:p>
        </p:txBody>
      </p:sp>
      <p:sp>
        <p:nvSpPr>
          <p:cNvPr id="40" name="TextBox 39"/>
          <p:cNvSpPr txBox="1"/>
          <p:nvPr/>
        </p:nvSpPr>
        <p:spPr>
          <a:xfrm rot="19115573">
            <a:off x="3931817" y="3089295"/>
            <a:ext cx="66085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Weak</a:t>
            </a:r>
          </a:p>
        </p:txBody>
      </p:sp>
      <p:sp>
        <p:nvSpPr>
          <p:cNvPr id="41" name="TextBox 40"/>
          <p:cNvSpPr txBox="1"/>
          <p:nvPr/>
        </p:nvSpPr>
        <p:spPr>
          <a:xfrm rot="19115573">
            <a:off x="3148136" y="2744843"/>
            <a:ext cx="164600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Barely detectable</a:t>
            </a:r>
          </a:p>
        </p:txBody>
      </p:sp>
      <p:sp>
        <p:nvSpPr>
          <p:cNvPr id="13" name="TextBox 12"/>
          <p:cNvSpPr txBox="1"/>
          <p:nvPr/>
        </p:nvSpPr>
        <p:spPr>
          <a:xfrm>
            <a:off x="2357708" y="6235220"/>
            <a:ext cx="75680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charset="0"/>
                <a:ea typeface="Helvetica Neue" charset="0"/>
                <a:cs typeface="Helvetica Neue" charset="0"/>
              </a:rPr>
              <a:t>Q:</a:t>
            </a:r>
            <a:r>
              <a:rPr kumimoji="0" lang="en-US" sz="1800" b="0" i="0" u="none" strike="noStrike" kern="1200" cap="none" spc="0" normalizeH="0" baseline="0" noProof="0" dirty="0">
                <a:ln>
                  <a:noFill/>
                </a:ln>
                <a:solidFill>
                  <a:srgbClr val="FF0000"/>
                </a:solidFill>
                <a:effectLst/>
                <a:uLnTx/>
                <a:uFillTx/>
                <a:latin typeface="Helvetica Neue" charset="0"/>
                <a:ea typeface="Helvetica Neue" charset="0"/>
                <a:cs typeface="Helvetica Neue" charset="0"/>
              </a:rPr>
              <a:t> Could you explain back to me how you understand the rating scale? </a:t>
            </a:r>
          </a:p>
        </p:txBody>
      </p:sp>
      <p:pic>
        <p:nvPicPr>
          <p:cNvPr id="15" name="Picture 14" descr="thermod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8964" y="5117608"/>
            <a:ext cx="1406523" cy="921923"/>
          </a:xfrm>
          <a:prstGeom prst="rect">
            <a:avLst/>
          </a:prstGeom>
        </p:spPr>
      </p:pic>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702800" y="5892800"/>
            <a:ext cx="812800" cy="812800"/>
          </a:xfrm>
          <a:prstGeom prst="rect">
            <a:avLst/>
          </a:prstGeom>
        </p:spPr>
      </p:pic>
    </p:spTree>
    <p:extLst>
      <p:ext uri="{BB962C8B-B14F-4D97-AF65-F5344CB8AC3E}">
        <p14:creationId xmlns:p14="http://schemas.microsoft.com/office/powerpoint/2010/main" val="3338084989"/>
      </p:ext>
    </p:extLst>
  </p:cSld>
  <p:clrMapOvr>
    <a:masterClrMapping/>
  </p:clrMapOvr>
  <mc:AlternateContent xmlns:mc="http://schemas.openxmlformats.org/markup-compatibility/2006" xmlns:p14="http://schemas.microsoft.com/office/powerpoint/2010/main">
    <mc:Choice Requires="p14">
      <p:transition spd="slow" p14:dur="2000" advTm="25573"/>
    </mc:Choice>
    <mc:Fallback xmlns="">
      <p:transition spd="slow" advTm="25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981200" y="274638"/>
            <a:ext cx="8229600" cy="1143000"/>
          </a:xfrm>
          <a:ln w="28575">
            <a:solidFill>
              <a:srgbClr val="3366FF"/>
            </a:solidFill>
          </a:ln>
        </p:spPr>
        <p:txBody>
          <a:bodyPr>
            <a:normAutofit/>
          </a:bodyPr>
          <a:lstStyle/>
          <a:p>
            <a:pPr algn="ctr"/>
            <a:r>
              <a:rPr lang="en-US" sz="4000" dirty="0">
                <a:latin typeface="Helvetica"/>
                <a:cs typeface="Helvetica"/>
              </a:rPr>
              <a:t>Rating scale UNPLEASANTNESS</a:t>
            </a:r>
          </a:p>
        </p:txBody>
      </p:sp>
      <p:sp>
        <p:nvSpPr>
          <p:cNvPr id="34" name="Right Triangle 33"/>
          <p:cNvSpPr/>
          <p:nvPr/>
        </p:nvSpPr>
        <p:spPr>
          <a:xfrm rot="10800000" flipV="1">
            <a:off x="3073400" y="3498754"/>
            <a:ext cx="5867400" cy="641268"/>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a:ea typeface="+mn-ea"/>
              <a:cs typeface="+mn-cs"/>
            </a:endParaRPr>
          </a:p>
        </p:txBody>
      </p:sp>
      <p:sp>
        <p:nvSpPr>
          <p:cNvPr id="35" name="TextBox 34"/>
          <p:cNvSpPr txBox="1"/>
          <p:nvPr/>
        </p:nvSpPr>
        <p:spPr>
          <a:xfrm>
            <a:off x="2750788" y="4120891"/>
            <a:ext cx="9283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Neutral</a:t>
            </a:r>
          </a:p>
        </p:txBody>
      </p:sp>
      <p:sp>
        <p:nvSpPr>
          <p:cNvPr id="36" name="TextBox 35"/>
          <p:cNvSpPr txBox="1"/>
          <p:nvPr/>
        </p:nvSpPr>
        <p:spPr>
          <a:xfrm>
            <a:off x="8183566" y="4114750"/>
            <a:ext cx="23694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Strongest imaginable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Neue" charset="0"/>
                <a:ea typeface="Helvetica Neue" charset="0"/>
                <a:cs typeface="Helvetica Neue" charset="0"/>
              </a:rPr>
              <a:t>unpleasantness</a:t>
            </a:r>
          </a:p>
        </p:txBody>
      </p:sp>
      <p:pic>
        <p:nvPicPr>
          <p:cNvPr id="3" name="Picture 2"/>
          <p:cNvPicPr>
            <a:picLocks noChangeAspect="1"/>
          </p:cNvPicPr>
          <p:nvPr/>
        </p:nvPicPr>
        <p:blipFill rotWithShape="1">
          <a:blip r:embed="rId5"/>
          <a:srcRect l="4010"/>
          <a:stretch/>
        </p:blipFill>
        <p:spPr>
          <a:xfrm>
            <a:off x="3309938" y="3498754"/>
            <a:ext cx="5661341" cy="660164"/>
          </a:xfrm>
          <a:prstGeom prst="rect">
            <a:avLst/>
          </a:prstGeom>
        </p:spPr>
      </p:pic>
      <p:sp>
        <p:nvSpPr>
          <p:cNvPr id="4" name="TextBox 3"/>
          <p:cNvSpPr txBox="1"/>
          <p:nvPr/>
        </p:nvSpPr>
        <p:spPr>
          <a:xfrm rot="19115573">
            <a:off x="5821869" y="2562435"/>
            <a:ext cx="225935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Very strongly unpleasant</a:t>
            </a:r>
          </a:p>
        </p:txBody>
      </p:sp>
      <p:sp>
        <p:nvSpPr>
          <p:cNvPr id="39" name="TextBox 38"/>
          <p:cNvSpPr txBox="1"/>
          <p:nvPr/>
        </p:nvSpPr>
        <p:spPr>
          <a:xfrm rot="19115573">
            <a:off x="4780706" y="2669169"/>
            <a:ext cx="18440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Strongly unpleasant</a:t>
            </a:r>
          </a:p>
        </p:txBody>
      </p:sp>
      <p:sp>
        <p:nvSpPr>
          <p:cNvPr id="40" name="TextBox 39"/>
          <p:cNvSpPr txBox="1"/>
          <p:nvPr/>
        </p:nvSpPr>
        <p:spPr>
          <a:xfrm rot="19115573">
            <a:off x="3757351" y="2722119"/>
            <a:ext cx="177484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Weakly unpleasant</a:t>
            </a:r>
          </a:p>
        </p:txBody>
      </p:sp>
      <p:sp>
        <p:nvSpPr>
          <p:cNvPr id="41" name="TextBox 40"/>
          <p:cNvSpPr txBox="1"/>
          <p:nvPr/>
        </p:nvSpPr>
        <p:spPr>
          <a:xfrm rot="19115573">
            <a:off x="3130905" y="2744843"/>
            <a:ext cx="168046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Barely unpleasant</a:t>
            </a:r>
          </a:p>
        </p:txBody>
      </p:sp>
      <p:sp>
        <p:nvSpPr>
          <p:cNvPr id="13" name="TextBox 12"/>
          <p:cNvSpPr txBox="1"/>
          <p:nvPr/>
        </p:nvSpPr>
        <p:spPr>
          <a:xfrm>
            <a:off x="2357708" y="6357843"/>
            <a:ext cx="756809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Helvetica Neue" charset="0"/>
                <a:ea typeface="Helvetica Neue" charset="0"/>
                <a:cs typeface="Helvetica Neue" charset="0"/>
              </a:rPr>
              <a:t>Q:</a:t>
            </a:r>
            <a:r>
              <a:rPr kumimoji="0" lang="en-US" sz="1800" b="0" i="0" u="none" strike="noStrike" kern="1200" cap="none" spc="0" normalizeH="0" baseline="0" noProof="0" dirty="0">
                <a:ln>
                  <a:noFill/>
                </a:ln>
                <a:solidFill>
                  <a:srgbClr val="FF0000"/>
                </a:solidFill>
                <a:effectLst/>
                <a:uLnTx/>
                <a:uFillTx/>
                <a:latin typeface="Helvetica Neue" charset="0"/>
                <a:ea typeface="Helvetica Neue" charset="0"/>
                <a:cs typeface="Helvetica Neue" charset="0"/>
              </a:rPr>
              <a:t> Could you explain back to me how you understand the rating scale? </a:t>
            </a:r>
          </a:p>
        </p:txBody>
      </p:sp>
      <p:pic>
        <p:nvPicPr>
          <p:cNvPr id="15" name="Picture 14" descr="thermod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8964" y="5117608"/>
            <a:ext cx="1406523" cy="921923"/>
          </a:xfrm>
          <a:prstGeom prst="rect">
            <a:avLst/>
          </a:prstGeom>
        </p:spPr>
      </p:pic>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702800" y="5892800"/>
            <a:ext cx="812800" cy="812800"/>
          </a:xfrm>
          <a:prstGeom prst="rect">
            <a:avLst/>
          </a:prstGeom>
        </p:spPr>
      </p:pic>
    </p:spTree>
    <p:extLst>
      <p:ext uri="{BB962C8B-B14F-4D97-AF65-F5344CB8AC3E}">
        <p14:creationId xmlns:p14="http://schemas.microsoft.com/office/powerpoint/2010/main" val="4219059664"/>
      </p:ext>
    </p:extLst>
  </p:cSld>
  <p:clrMapOvr>
    <a:masterClrMapping/>
  </p:clrMapOvr>
  <mc:AlternateContent xmlns:mc="http://schemas.openxmlformats.org/markup-compatibility/2006" xmlns:p14="http://schemas.microsoft.com/office/powerpoint/2010/main">
    <mc:Choice Requires="p14">
      <p:transition spd="slow" p14:dur="2000" advTm="21379"/>
    </mc:Choice>
    <mc:Fallback xmlns="">
      <p:transition spd="slow" advTm="21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9|3.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932</Words>
  <Application>Microsoft Office PowerPoint</Application>
  <PresentationFormat>Widescreen</PresentationFormat>
  <Paragraphs>87</Paragraphs>
  <Slides>8</Slides>
  <Notes>7</Notes>
  <HiddenSlides>0</HiddenSlides>
  <MMClips>7</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vt:i4>
      </vt:variant>
    </vt:vector>
  </HeadingPairs>
  <TitlesOfParts>
    <vt:vector size="15" baseType="lpstr">
      <vt:lpstr>Helvetica Neue</vt:lpstr>
      <vt:lpstr>Arial</vt:lpstr>
      <vt:lpstr>Calibri</vt:lpstr>
      <vt:lpstr>Calibri Light</vt:lpstr>
      <vt:lpstr>Helvetica</vt:lpstr>
      <vt:lpstr>Office Theme</vt:lpstr>
      <vt:lpstr>1_Office Theme</vt:lpstr>
      <vt:lpstr>PowerPoint Presentation</vt:lpstr>
      <vt:lpstr>PowerPoint Presentation</vt:lpstr>
      <vt:lpstr>Rating scale for the 1st task</vt:lpstr>
      <vt:lpstr>Rating scale for the 1st task</vt:lpstr>
      <vt:lpstr>Rating scale for the 1st task</vt:lpstr>
      <vt:lpstr>INTENSITY vs. UNPLEASANTNESS</vt:lpstr>
      <vt:lpstr>Rating scale INTENSITY</vt:lpstr>
      <vt:lpstr>Rating scale UNPLEASANTNESS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Sun</dc:creator>
  <cp:lastModifiedBy>Michael Sun</cp:lastModifiedBy>
  <cp:revision>1</cp:revision>
  <dcterms:created xsi:type="dcterms:W3CDTF">2022-01-18T02:14:53Z</dcterms:created>
  <dcterms:modified xsi:type="dcterms:W3CDTF">2022-01-18T03:21:18Z</dcterms:modified>
</cp:coreProperties>
</file>